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C82"/>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6" autoAdjust="0"/>
  </p:normalViewPr>
  <p:slideViewPr>
    <p:cSldViewPr>
      <p:cViewPr varScale="1">
        <p:scale>
          <a:sx n="14" d="100"/>
          <a:sy n="14" d="100"/>
        </p:scale>
        <p:origin x="2582" y="125"/>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chemeClr val="accent6"/>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216-4D7C-BAB4-509EDAADD408}"/>
            </c:ext>
          </c:extLst>
        </c:ser>
        <c:ser>
          <c:idx val="1"/>
          <c:order val="1"/>
          <c:tx>
            <c:strRef>
              <c:f>Sheet1!$C$1</c:f>
              <c:strCache>
                <c:ptCount val="1"/>
                <c:pt idx="0">
                  <c:v>Series 2</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216-4D7C-BAB4-509EDAADD408}"/>
            </c:ext>
          </c:extLst>
        </c:ser>
        <c:ser>
          <c:idx val="2"/>
          <c:order val="2"/>
          <c:tx>
            <c:strRef>
              <c:f>Sheet1!$D$1</c:f>
              <c:strCache>
                <c:ptCount val="1"/>
                <c:pt idx="0">
                  <c:v>Series 3</c:v>
                </c:pt>
              </c:strCache>
            </c:strRef>
          </c:tx>
          <c:spPr>
            <a:solidFill>
              <a:schemeClr val="accent4"/>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9216-4D7C-BAB4-509EDAADD408}"/>
            </c:ext>
          </c:extLst>
        </c:ser>
        <c:dLbls>
          <c:showLegendKey val="0"/>
          <c:showVal val="0"/>
          <c:showCatName val="0"/>
          <c:showSerName val="0"/>
          <c:showPercent val="0"/>
          <c:showBubbleSize val="0"/>
        </c:dLbls>
        <c:gapWidth val="199"/>
        <c:axId val="93736960"/>
        <c:axId val="93738496"/>
      </c:barChart>
      <c:catAx>
        <c:axId val="9373696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93738496"/>
        <c:crosses val="autoZero"/>
        <c:auto val="1"/>
        <c:lblAlgn val="ctr"/>
        <c:lblOffset val="100"/>
        <c:noMultiLvlLbl val="0"/>
      </c:catAx>
      <c:valAx>
        <c:axId val="9373849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37369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7147719"/>
          </a:xfrm>
          <a:prstGeom prst="rect">
            <a:avLst/>
          </a:prstGeom>
          <a:solidFill>
            <a:srgbClr val="204C82"/>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9532719"/>
            <a:ext cx="30267275" cy="3261519"/>
          </a:xfrm>
          <a:prstGeom prst="rect">
            <a:avLst/>
          </a:prstGeom>
          <a:solidFill>
            <a:srgbClr val="204C82"/>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‹N°›</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6/11/2025</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‹N°›</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287759" y="647357"/>
            <a:ext cx="21117102" cy="3771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defTabSz="1383381">
              <a:defRPr/>
            </a:pPr>
            <a:r>
              <a:rPr lang="fr-FR" sz="5400" b="1" dirty="0">
                <a:solidFill>
                  <a:schemeClr val="accent3">
                    <a:lumMod val="20000"/>
                    <a:lumOff val="80000"/>
                  </a:schemeClr>
                </a:solidFill>
                <a:latin typeface="+mn-lt"/>
              </a:rPr>
              <a:t>3ème édition de la journée doctorale : JST3 - 25 juin 2025</a:t>
            </a:r>
          </a:p>
          <a:p>
            <a:pPr algn="ctr" defTabSz="1383381">
              <a:defRPr/>
            </a:pPr>
            <a:endParaRPr lang="fr-FR" sz="5400" b="1" dirty="0">
              <a:solidFill>
                <a:schemeClr val="accent3">
                  <a:lumMod val="20000"/>
                  <a:lumOff val="80000"/>
                </a:schemeClr>
              </a:solidFill>
              <a:latin typeface="+mn-lt"/>
            </a:endParaRPr>
          </a:p>
          <a:p>
            <a:pPr algn="ctr" eaLnBrk="1" hangingPunct="1"/>
            <a:r>
              <a:rPr lang="fr-FR" sz="8000" b="1" dirty="0">
                <a:solidFill>
                  <a:schemeClr val="accent3">
                    <a:lumMod val="20000"/>
                    <a:lumOff val="80000"/>
                  </a:schemeClr>
                </a:solidFill>
                <a:latin typeface="+mn-lt"/>
              </a:rPr>
              <a:t>Remplacez ce texte par votre titre</a:t>
            </a:r>
            <a:endParaRPr lang="en-US" sz="8000" b="1" dirty="0">
              <a:solidFill>
                <a:schemeClr val="accent3">
                  <a:lumMod val="20000"/>
                  <a:lumOff val="80000"/>
                </a:schemeClr>
              </a:solidFill>
              <a:latin typeface="+mn-lt"/>
            </a:endParaRPr>
          </a:p>
        </p:txBody>
      </p:sp>
      <p:sp>
        <p:nvSpPr>
          <p:cNvPr id="5" name="Text Box 123"/>
          <p:cNvSpPr txBox="1">
            <a:spLocks noChangeArrowheads="1"/>
          </p:cNvSpPr>
          <p:nvPr/>
        </p:nvSpPr>
        <p:spPr bwMode="auto">
          <a:xfrm>
            <a:off x="4209779" y="4579761"/>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fr-FR" sz="4000" noProof="0" dirty="0">
                <a:solidFill>
                  <a:schemeClr val="accent3">
                    <a:lumMod val="20000"/>
                    <a:lumOff val="80000"/>
                  </a:schemeClr>
                </a:solidFill>
                <a:latin typeface="+mj-lt"/>
              </a:rPr>
              <a:t>Premier Auteur</a:t>
            </a:r>
            <a:r>
              <a:rPr lang="fr-FR" sz="4000" baseline="30000" noProof="0" dirty="0">
                <a:solidFill>
                  <a:schemeClr val="accent3">
                    <a:lumMod val="20000"/>
                    <a:lumOff val="80000"/>
                  </a:schemeClr>
                </a:solidFill>
                <a:latin typeface="+mj-lt"/>
              </a:rPr>
              <a:t>1</a:t>
            </a:r>
            <a:r>
              <a:rPr lang="fr-FR" sz="4000" noProof="0" dirty="0">
                <a:solidFill>
                  <a:schemeClr val="accent3">
                    <a:lumMod val="20000"/>
                    <a:lumOff val="80000"/>
                  </a:schemeClr>
                </a:solidFill>
                <a:latin typeface="+mj-lt"/>
              </a:rPr>
              <a:t>; Deuxième Auteur</a:t>
            </a:r>
            <a:r>
              <a:rPr lang="fr-FR" sz="4000" baseline="30000" noProof="0" dirty="0">
                <a:solidFill>
                  <a:schemeClr val="accent3">
                    <a:lumMod val="20000"/>
                    <a:lumOff val="80000"/>
                  </a:schemeClr>
                </a:solidFill>
                <a:latin typeface="+mj-lt"/>
              </a:rPr>
              <a:t>2</a:t>
            </a:r>
            <a:r>
              <a:rPr lang="fr-FR" sz="4000" noProof="0" dirty="0">
                <a:solidFill>
                  <a:schemeClr val="accent3">
                    <a:lumMod val="20000"/>
                    <a:lumOff val="80000"/>
                  </a:schemeClr>
                </a:solidFill>
                <a:latin typeface="+mj-lt"/>
              </a:rPr>
              <a:t>, Troisième Auteur</a:t>
            </a:r>
            <a:r>
              <a:rPr lang="fr-FR" sz="4000" baseline="30000" noProof="0" dirty="0">
                <a:solidFill>
                  <a:schemeClr val="accent3">
                    <a:lumMod val="20000"/>
                    <a:lumOff val="80000"/>
                  </a:schemeClr>
                </a:solidFill>
                <a:latin typeface="+mj-lt"/>
              </a:rPr>
              <a:t>1</a:t>
            </a:r>
            <a:endParaRPr lang="fr-FR" sz="4000" noProof="0" dirty="0">
              <a:solidFill>
                <a:schemeClr val="accent3">
                  <a:lumMod val="20000"/>
                  <a:lumOff val="80000"/>
                </a:schemeClr>
              </a:solidFill>
              <a:latin typeface="+mj-lt"/>
            </a:endParaRPr>
          </a:p>
          <a:p>
            <a:pPr algn="ctr" eaLnBrk="1" hangingPunct="1"/>
            <a:r>
              <a:rPr lang="fr-FR" sz="4000" baseline="30000" noProof="0" dirty="0">
                <a:solidFill>
                  <a:schemeClr val="accent3">
                    <a:lumMod val="20000"/>
                    <a:lumOff val="80000"/>
                  </a:schemeClr>
                </a:solidFill>
                <a:latin typeface="+mj-lt"/>
              </a:rPr>
              <a:t>1</a:t>
            </a:r>
            <a:r>
              <a:rPr lang="fr-FR" sz="4000" noProof="0" dirty="0">
                <a:solidFill>
                  <a:schemeClr val="accent3">
                    <a:lumMod val="20000"/>
                    <a:lumOff val="80000"/>
                  </a:schemeClr>
                </a:solidFill>
                <a:latin typeface="+mj-lt"/>
              </a:rPr>
              <a:t>Laboratoire d’affiliation, Université d’affiliation,</a:t>
            </a:r>
          </a:p>
          <a:p>
            <a:pPr algn="ctr" eaLnBrk="1" hangingPunct="1"/>
            <a:r>
              <a:rPr lang="fr-FR" sz="4000" baseline="30000" noProof="0" dirty="0">
                <a:solidFill>
                  <a:schemeClr val="accent3">
                    <a:lumMod val="20000"/>
                    <a:lumOff val="80000"/>
                  </a:schemeClr>
                </a:solidFill>
                <a:latin typeface="+mj-lt"/>
              </a:rPr>
              <a:t>2</a:t>
            </a:r>
            <a:r>
              <a:rPr lang="fr-FR" sz="4000" noProof="0" dirty="0">
                <a:solidFill>
                  <a:schemeClr val="accent3">
                    <a:lumMod val="20000"/>
                    <a:lumOff val="80000"/>
                  </a:schemeClr>
                </a:solidFill>
                <a:latin typeface="+mj-lt"/>
              </a:rPr>
              <a:t>Laboratoire  d’affiliation, Université d’affiliation,</a:t>
            </a:r>
          </a:p>
          <a:p>
            <a:pPr algn="ctr" eaLnBrk="1" hangingPunct="1"/>
            <a:r>
              <a:rPr lang="fr-FR" sz="4000" noProof="0" dirty="0">
                <a:solidFill>
                  <a:schemeClr val="accent3">
                    <a:lumMod val="20000"/>
                    <a:lumOff val="80000"/>
                  </a:schemeClr>
                </a:solidFill>
                <a:latin typeface="+mj-lt"/>
              </a:rPr>
              <a:t>PermierAuteur@email.com </a:t>
            </a:r>
          </a:p>
        </p:txBody>
      </p:sp>
      <p:sp>
        <p:nvSpPr>
          <p:cNvPr id="26" name="TextBox 25"/>
          <p:cNvSpPr txBox="1"/>
          <p:nvPr/>
        </p:nvSpPr>
        <p:spPr>
          <a:xfrm>
            <a:off x="1341437" y="40234563"/>
            <a:ext cx="19852922" cy="193447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r>
              <a:rPr lang="en-US" sz="1600" dirty="0">
                <a:solidFill>
                  <a:schemeClr val="bg1"/>
                </a:solidFill>
              </a:rPr>
              <a:t>  </a:t>
            </a:r>
          </a:p>
          <a:p>
            <a:pPr marL="434850" indent="-434850">
              <a:buFont typeface="+mj-lt"/>
              <a:buAutoNum type="arabicPeriod"/>
            </a:pPr>
            <a:endParaRPr lang="en-US" sz="1600" dirty="0">
              <a:solidFill>
                <a:schemeClr val="bg1"/>
              </a:solidFill>
            </a:endParaRPr>
          </a:p>
        </p:txBody>
      </p:sp>
      <p:sp>
        <p:nvSpPr>
          <p:cNvPr id="27" name="TextBox 26"/>
          <p:cNvSpPr txBox="1"/>
          <p:nvPr/>
        </p:nvSpPr>
        <p:spPr>
          <a:xfrm>
            <a:off x="671621" y="39471412"/>
            <a:ext cx="3325668" cy="918816"/>
          </a:xfrm>
          <a:prstGeom prst="rect">
            <a:avLst/>
          </a:prstGeom>
          <a:noFill/>
        </p:spPr>
        <p:txBody>
          <a:bodyPr wrap="none" lIns="86970" tIns="43485" rIns="86970" bIns="43485" rtlCol="0">
            <a:spAutoFit/>
          </a:bodyPr>
          <a:lstStyle/>
          <a:p>
            <a:r>
              <a:rPr lang="fr-FR" sz="5400" b="1" noProof="0" dirty="0">
                <a:solidFill>
                  <a:schemeClr val="bg1"/>
                </a:solidFill>
              </a:rPr>
              <a:t>Références</a:t>
            </a:r>
          </a:p>
        </p:txBody>
      </p:sp>
      <p:sp>
        <p:nvSpPr>
          <p:cNvPr id="10" name="Text Box 189"/>
          <p:cNvSpPr txBox="1">
            <a:spLocks noChangeArrowheads="1"/>
          </p:cNvSpPr>
          <p:nvPr/>
        </p:nvSpPr>
        <p:spPr bwMode="auto">
          <a:xfrm>
            <a:off x="1681515" y="9641742"/>
            <a:ext cx="8407576" cy="9122909"/>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le texte de votre </a:t>
            </a:r>
            <a:r>
              <a:rPr lang="fr-FR" sz="3000" b="1" dirty="0">
                <a:latin typeface="Calibri" pitchFamily="34" charset="0"/>
              </a:rPr>
              <a:t>résumé</a:t>
            </a:r>
            <a:r>
              <a:rPr lang="fr-FR" sz="3000" dirty="0">
                <a:latin typeface="Calibri" pitchFamily="34" charset="0"/>
              </a:rPr>
              <a:t>. Saisissez-le ou copiez-collez-le à partir de votre document Word ou d'une autre source.</a:t>
            </a:r>
          </a:p>
          <a:p>
            <a:pPr algn="just" eaLnBrk="1" hangingPunct="1"/>
            <a:endParaRPr lang="fr-FR" sz="3000" dirty="0">
              <a:latin typeface="Calibri" pitchFamily="34" charset="0"/>
            </a:endParaRP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cette zone et allez dans </a:t>
            </a:r>
            <a:r>
              <a:rPr lang="fr-FR" sz="3000" b="1" dirty="0">
                <a:latin typeface="Calibri" pitchFamily="34" charset="0"/>
              </a:rPr>
              <a:t>Format Shape, </a:t>
            </a:r>
            <a:r>
              <a:rPr lang="fr-FR" sz="3000" b="1" dirty="0" err="1">
                <a:latin typeface="Calibri" pitchFamily="34" charset="0"/>
              </a:rPr>
              <a:t>Text</a:t>
            </a:r>
            <a:r>
              <a:rPr lang="fr-FR" sz="3000" b="1" dirty="0">
                <a:latin typeface="Calibri" pitchFamily="34" charset="0"/>
              </a:rPr>
              <a:t> Box, </a:t>
            </a:r>
            <a:r>
              <a:rPr lang="fr-FR" sz="3000" b="1" dirty="0" err="1">
                <a:latin typeface="Calibri" pitchFamily="34" charset="0"/>
              </a:rPr>
              <a:t>Autofit</a:t>
            </a:r>
            <a:r>
              <a:rPr lang="fr-FR" sz="3000" dirty="0">
                <a:latin typeface="Calibri" pitchFamily="34" charset="0"/>
              </a:rPr>
              <a:t>, et sélectionnez le bouton radio « Do Not </a:t>
            </a:r>
            <a:r>
              <a:rPr lang="fr-FR" sz="3000" dirty="0" err="1">
                <a:latin typeface="Calibri" pitchFamily="34" charset="0"/>
              </a:rPr>
              <a:t>Autofit</a:t>
            </a:r>
            <a:r>
              <a:rPr lang="fr-FR" sz="3000" dirty="0">
                <a:latin typeface="Calibri" pitchFamily="34" charset="0"/>
              </a:rPr>
              <a:t> ».</a:t>
            </a:r>
          </a:p>
          <a:p>
            <a:pPr algn="just" eaLnBrk="1" hangingPunct="1"/>
            <a:endParaRPr lang="fr-FR" sz="3000" dirty="0">
              <a:latin typeface="Calibri" pitchFamily="34" charset="0"/>
            </a:endParaRPr>
          </a:p>
          <a:p>
            <a:pPr algn="just" eaLnBrk="1" hangingPunct="1"/>
            <a:r>
              <a:rPr lang="fr-FR" sz="3000" dirty="0">
                <a:latin typeface="Calibri" pitchFamily="34" charset="0"/>
              </a:rPr>
              <a:t>Pour modifier le style de police de cette zone de texte : Cliquez une fois sur la bordure pour mettre en évidence l'ensemble de la zone de texte, puis sélectionnez une autre police ou taille de police qui vous convient. </a:t>
            </a:r>
          </a:p>
          <a:p>
            <a:pPr algn="just" eaLnBrk="1" hangingPunct="1"/>
            <a:r>
              <a:rPr lang="fr-FR" sz="3000" dirty="0">
                <a:latin typeface="Calibri" pitchFamily="34" charset="0"/>
              </a:rPr>
              <a:t>Ce texte est en Calibri 30pt et est facilement lisible à une distance de 4 pieds sur une affiche A0, ce qui n'est pas le cas ici.</a:t>
            </a:r>
            <a:endParaRPr lang="en-US" sz="3000" dirty="0">
              <a:latin typeface="Calibri" pitchFamily="34" charset="0"/>
            </a:endParaRPr>
          </a:p>
        </p:txBody>
      </p:sp>
      <p:sp>
        <p:nvSpPr>
          <p:cNvPr id="32" name="Rectangle 31"/>
          <p:cNvSpPr/>
          <p:nvPr/>
        </p:nvSpPr>
        <p:spPr>
          <a:xfrm>
            <a:off x="1681515" y="8750195"/>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Résumé</a:t>
            </a:r>
          </a:p>
        </p:txBody>
      </p:sp>
      <p:sp>
        <p:nvSpPr>
          <p:cNvPr id="15" name="Text Box 194"/>
          <p:cNvSpPr txBox="1">
            <a:spLocks noChangeArrowheads="1"/>
          </p:cNvSpPr>
          <p:nvPr/>
        </p:nvSpPr>
        <p:spPr bwMode="auto">
          <a:xfrm>
            <a:off x="10929850" y="19894529"/>
            <a:ext cx="8407576" cy="1143123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le texte de vos </a:t>
            </a:r>
            <a:r>
              <a:rPr lang="fr-FR" sz="3000" b="1" dirty="0">
                <a:latin typeface="Calibri" pitchFamily="34" charset="0"/>
              </a:rPr>
              <a:t>résultats</a:t>
            </a:r>
            <a:r>
              <a:rPr lang="fr-FR" sz="3000" dirty="0">
                <a:latin typeface="Calibri" pitchFamily="34" charset="0"/>
              </a:rPr>
              <a:t>. Saisissez-le ou copiez-collez-le à partir de votre document Word ou d'une autre source.</a:t>
            </a: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la zone et sélectionnez </a:t>
            </a:r>
            <a:r>
              <a:rPr lang="fr-FR" sz="3000" b="1" dirty="0">
                <a:latin typeface="Calibri" pitchFamily="34" charset="0"/>
              </a:rPr>
              <a:t>Format Shape, </a:t>
            </a:r>
            <a:r>
              <a:rPr lang="fr-FR" sz="3000" b="1" dirty="0" err="1">
                <a:latin typeface="Calibri" pitchFamily="34" charset="0"/>
              </a:rPr>
              <a:t>Text</a:t>
            </a:r>
            <a:r>
              <a:rPr lang="fr-FR" sz="3000" b="1" dirty="0">
                <a:latin typeface="Calibri" pitchFamily="34" charset="0"/>
              </a:rPr>
              <a:t> Box, </a:t>
            </a:r>
            <a:r>
              <a:rPr lang="fr-FR" sz="3000" b="1" dirty="0" err="1">
                <a:latin typeface="Calibri" pitchFamily="34" charset="0"/>
              </a:rPr>
              <a:t>Autofit</a:t>
            </a:r>
            <a:r>
              <a:rPr lang="fr-FR" sz="3000" dirty="0">
                <a:latin typeface="Calibri" pitchFamily="34" charset="0"/>
              </a:rPr>
              <a:t>, puis sélectionnez le bouton radio « Do Not </a:t>
            </a:r>
            <a:r>
              <a:rPr lang="fr-FR" sz="3000" dirty="0" err="1">
                <a:latin typeface="Calibri" pitchFamily="34" charset="0"/>
              </a:rPr>
              <a:t>Autofit</a:t>
            </a:r>
            <a:r>
              <a:rPr lang="fr-FR" sz="3000" dirty="0">
                <a:latin typeface="Calibri" pitchFamily="34" charset="0"/>
              </a:rPr>
              <a:t> » (Ne pas ajuster automatiquement).</a:t>
            </a:r>
          </a:p>
          <a:p>
            <a:pPr algn="just" eaLnBrk="1" hangingPunct="1"/>
            <a:r>
              <a:rPr lang="fr-FR" sz="3000" dirty="0">
                <a:latin typeface="Calibri" pitchFamily="34" charset="0"/>
              </a:rPr>
              <a:t>Pour modifier le style de police de cette zone de texte : Cliquez une fois sur la bordure pour mettre en évidence l'ensemble de la zone de texte, puis sélectionnez une autre police ou taille de police qui vous convient. Ce texte est en Calibri 30pt et est facilement lisible à une distance de 4 pieds sur une affiche A0.</a:t>
            </a:r>
          </a:p>
          <a:p>
            <a:pPr algn="just" eaLnBrk="1" hangingPunct="1"/>
            <a:r>
              <a:rPr lang="fr-FR" sz="3000" dirty="0">
                <a:latin typeface="Calibri" pitchFamily="34" charset="0"/>
              </a:rPr>
              <a:t>Faites un zoom arrière jusqu'à 100 % pour avoir un aperçu de ce que cela donnera sur votre affiche </a:t>
            </a:r>
            <a:r>
              <a:rPr lang="fr-FR" sz="3000" dirty="0" err="1">
                <a:latin typeface="Calibri" pitchFamily="34" charset="0"/>
              </a:rPr>
              <a:t>imprimée.En</a:t>
            </a:r>
            <a:r>
              <a:rPr lang="fr-FR" sz="3000" dirty="0">
                <a:latin typeface="Calibri" pitchFamily="34" charset="0"/>
              </a:rPr>
              <a:t> parlant de résultats, les vôtres seront meilleurs si vous n'oubliez pas de vérifier l'orthographe de votre affiche ! Après avoir ajouté votre contenu, cliquez sur Révision, Orthographe, ou appuyez sur F7.</a:t>
            </a:r>
          </a:p>
        </p:txBody>
      </p:sp>
      <p:sp>
        <p:nvSpPr>
          <p:cNvPr id="33" name="Rectangle 32"/>
          <p:cNvSpPr/>
          <p:nvPr/>
        </p:nvSpPr>
        <p:spPr>
          <a:xfrm>
            <a:off x="1681515" y="19002982"/>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29850" y="9641742"/>
            <a:ext cx="8407576" cy="9122909"/>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le texte de votre </a:t>
            </a:r>
            <a:r>
              <a:rPr lang="fr-FR" sz="3000" b="1" dirty="0">
                <a:latin typeface="Calibri" pitchFamily="34" charset="0"/>
              </a:rPr>
              <a:t>Méthodologie</a:t>
            </a:r>
            <a:r>
              <a:rPr lang="fr-FR" sz="3000" dirty="0">
                <a:latin typeface="Calibri" pitchFamily="34" charset="0"/>
              </a:rPr>
              <a:t>. Tapez-le ou copiez-collez-le à partir de votre document Word ou d'une autre source.</a:t>
            </a: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la zone et sélectionnez Format </a:t>
            </a:r>
            <a:r>
              <a:rPr lang="fr-FR" sz="3000" b="1" dirty="0">
                <a:latin typeface="Calibri" pitchFamily="34" charset="0"/>
              </a:rPr>
              <a:t>Shape, </a:t>
            </a:r>
            <a:r>
              <a:rPr lang="fr-FR" sz="3000" b="1" dirty="0" err="1">
                <a:latin typeface="Calibri" pitchFamily="34" charset="0"/>
              </a:rPr>
              <a:t>Text</a:t>
            </a:r>
            <a:r>
              <a:rPr lang="fr-FR" sz="3000" b="1" dirty="0">
                <a:latin typeface="Calibri" pitchFamily="34" charset="0"/>
              </a:rPr>
              <a:t> Box, </a:t>
            </a:r>
            <a:r>
              <a:rPr lang="fr-FR" sz="3000" b="1" dirty="0" err="1">
                <a:latin typeface="Calibri" pitchFamily="34" charset="0"/>
              </a:rPr>
              <a:t>Autofit</a:t>
            </a:r>
            <a:r>
              <a:rPr lang="fr-FR" sz="3000" dirty="0">
                <a:latin typeface="Calibri" pitchFamily="34" charset="0"/>
              </a:rPr>
              <a:t>, puis sélectionnez le bouton radio « Do Not </a:t>
            </a:r>
            <a:r>
              <a:rPr lang="fr-FR" sz="3000" dirty="0" err="1">
                <a:latin typeface="Calibri" pitchFamily="34" charset="0"/>
              </a:rPr>
              <a:t>Autofit</a:t>
            </a:r>
            <a:r>
              <a:rPr lang="fr-FR" sz="3000" dirty="0">
                <a:latin typeface="Calibri" pitchFamily="34" charset="0"/>
              </a:rPr>
              <a:t> ».</a:t>
            </a:r>
          </a:p>
          <a:p>
            <a:pPr algn="just" eaLnBrk="1" hangingPunct="1"/>
            <a:endParaRPr lang="fr-FR" sz="3000" dirty="0">
              <a:latin typeface="Calibri" pitchFamily="34" charset="0"/>
            </a:endParaRPr>
          </a:p>
          <a:p>
            <a:pPr algn="just" eaLnBrk="1" hangingPunct="1"/>
            <a:r>
              <a:rPr lang="fr-FR" sz="3000" dirty="0">
                <a:latin typeface="Calibri" pitchFamily="34" charset="0"/>
              </a:rPr>
              <a:t>Pour modifier le style de police de cette zone de texte : Cliquez une fois sur la bordure pour mettre en évidence l'ensemble de la zone de texte, puis sélectionnez une autre police ou taille de police qui vous convient. Ce texte est en Calibri 30pt et est facilement lisible à une distance de 4 pieds sur une affiche A0. Faites un zoom arrière jusqu'à 100 % pour avoir un aperçu de ce que cela donnera sur votre affiche imprimée.</a:t>
            </a:r>
          </a:p>
        </p:txBody>
      </p:sp>
      <p:sp>
        <p:nvSpPr>
          <p:cNvPr id="34" name="Rectangle 33"/>
          <p:cNvSpPr/>
          <p:nvPr/>
        </p:nvSpPr>
        <p:spPr>
          <a:xfrm>
            <a:off x="10929850" y="8750195"/>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fr-FR" sz="5400" b="1" noProof="0" dirty="0">
                <a:solidFill>
                  <a:schemeClr val="accent3">
                    <a:lumMod val="20000"/>
                    <a:lumOff val="80000"/>
                  </a:schemeClr>
                </a:solidFill>
              </a:rPr>
              <a:t>Méthodologie</a:t>
            </a:r>
          </a:p>
        </p:txBody>
      </p:sp>
      <p:sp>
        <p:nvSpPr>
          <p:cNvPr id="12" name="Text Box 191"/>
          <p:cNvSpPr txBox="1">
            <a:spLocks noChangeArrowheads="1"/>
          </p:cNvSpPr>
          <p:nvPr/>
        </p:nvSpPr>
        <p:spPr bwMode="auto">
          <a:xfrm>
            <a:off x="20178184" y="19894529"/>
            <a:ext cx="8407576" cy="9122909"/>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votre texte de </a:t>
            </a:r>
            <a:r>
              <a:rPr lang="fr-FR" sz="3000" b="1" dirty="0">
                <a:latin typeface="Calibri" pitchFamily="34" charset="0"/>
              </a:rPr>
              <a:t>discussion</a:t>
            </a:r>
            <a:r>
              <a:rPr lang="fr-FR" sz="3000" dirty="0">
                <a:latin typeface="Calibri" pitchFamily="34" charset="0"/>
              </a:rPr>
              <a:t>. Tapez-le ou copiez-collez-le à partir de votre document Word ou d'une autre source.</a:t>
            </a: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la zone et sélectionnez </a:t>
            </a:r>
            <a:r>
              <a:rPr lang="fr-FR" sz="3000" b="1" dirty="0">
                <a:latin typeface="Calibri" pitchFamily="34" charset="0"/>
              </a:rPr>
              <a:t>Format Shape, </a:t>
            </a:r>
            <a:r>
              <a:rPr lang="fr-FR" sz="3000" b="1" dirty="0" err="1">
                <a:latin typeface="Calibri" pitchFamily="34" charset="0"/>
              </a:rPr>
              <a:t>Text</a:t>
            </a:r>
            <a:r>
              <a:rPr lang="fr-FR" sz="3000" b="1" dirty="0">
                <a:latin typeface="Calibri" pitchFamily="34" charset="0"/>
              </a:rPr>
              <a:t> Box, </a:t>
            </a:r>
            <a:r>
              <a:rPr lang="fr-FR" sz="3000" b="1" dirty="0" err="1">
                <a:latin typeface="Calibri" pitchFamily="34" charset="0"/>
              </a:rPr>
              <a:t>Autofit</a:t>
            </a:r>
            <a:r>
              <a:rPr lang="fr-FR" sz="3000" dirty="0">
                <a:latin typeface="Calibri" pitchFamily="34" charset="0"/>
              </a:rPr>
              <a:t>, puis sélectionnez le bouton radio « Do Not </a:t>
            </a:r>
            <a:r>
              <a:rPr lang="fr-FR" sz="3000" dirty="0" err="1">
                <a:latin typeface="Calibri" pitchFamily="34" charset="0"/>
              </a:rPr>
              <a:t>Autofit</a:t>
            </a:r>
            <a:r>
              <a:rPr lang="fr-FR" sz="3000" dirty="0">
                <a:latin typeface="Calibri" pitchFamily="34" charset="0"/>
              </a:rPr>
              <a:t> ».</a:t>
            </a:r>
          </a:p>
          <a:p>
            <a:pPr algn="just" eaLnBrk="1" hangingPunct="1"/>
            <a:endParaRPr lang="fr-FR" sz="3000" dirty="0">
              <a:latin typeface="Calibri" pitchFamily="34" charset="0"/>
            </a:endParaRPr>
          </a:p>
          <a:p>
            <a:pPr algn="just" eaLnBrk="1" hangingPunct="1"/>
            <a:r>
              <a:rPr lang="fr-FR" sz="3000" dirty="0">
                <a:latin typeface="Calibri" pitchFamily="34" charset="0"/>
              </a:rPr>
              <a:t>Pour modifier le style de police de cette zone de texte : Cliquez une fois sur la bordure pour mettre en évidence l'ensemble de la zone de texte, puis sélectionnez une autre police ou taille de police qui vous convient. Ce texte est en Calibri 30pt et est facilement lisible à une distance de 4 pieds sur une affiche A0.Faites un zoom arrière jusqu'à 100 % pour avoir un aperçu de ce que cela donnera sur votre affiche imprimée</a:t>
            </a:r>
            <a:r>
              <a:rPr lang="en-US" sz="3000" dirty="0">
                <a:latin typeface="Calibri" pitchFamily="34" charset="0"/>
              </a:rPr>
              <a:t>.</a:t>
            </a:r>
          </a:p>
        </p:txBody>
      </p:sp>
      <p:sp>
        <p:nvSpPr>
          <p:cNvPr id="35" name="Rectangle 34"/>
          <p:cNvSpPr/>
          <p:nvPr/>
        </p:nvSpPr>
        <p:spPr>
          <a:xfrm>
            <a:off x="20178184" y="19002982"/>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0178184" y="30147315"/>
            <a:ext cx="8407576" cy="866124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le texte de votre conclusions. Tapez-le ou copiez-collez-le à partir de votre document Word ou d'une autre source.</a:t>
            </a:r>
          </a:p>
          <a:p>
            <a:pPr algn="just" eaLnBrk="1" hangingPunct="1"/>
            <a:endParaRPr lang="fr-FR" sz="3000" dirty="0">
              <a:latin typeface="Calibri" pitchFamily="34" charset="0"/>
            </a:endParaRP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la zone et sélectionnez Format Shape, </a:t>
            </a:r>
            <a:r>
              <a:rPr lang="fr-FR" sz="3000" dirty="0" err="1">
                <a:latin typeface="Calibri" pitchFamily="34" charset="0"/>
              </a:rPr>
              <a:t>Text</a:t>
            </a:r>
            <a:r>
              <a:rPr lang="fr-FR" sz="3000" dirty="0">
                <a:latin typeface="Calibri" pitchFamily="34" charset="0"/>
              </a:rPr>
              <a:t> Box, </a:t>
            </a:r>
            <a:r>
              <a:rPr lang="fr-FR" sz="3000" dirty="0" err="1">
                <a:latin typeface="Calibri" pitchFamily="34" charset="0"/>
              </a:rPr>
              <a:t>Autofit</a:t>
            </a:r>
            <a:r>
              <a:rPr lang="fr-FR" sz="3000" dirty="0">
                <a:latin typeface="Calibri" pitchFamily="34" charset="0"/>
              </a:rPr>
              <a:t>, puis sélectionnez le bouton radio « Do Not </a:t>
            </a:r>
            <a:r>
              <a:rPr lang="fr-FR" sz="3000" dirty="0" err="1">
                <a:latin typeface="Calibri" pitchFamily="34" charset="0"/>
              </a:rPr>
              <a:t>Autofit</a:t>
            </a:r>
            <a:r>
              <a:rPr lang="fr-FR" sz="3000" dirty="0">
                <a:latin typeface="Calibri" pitchFamily="34" charset="0"/>
              </a:rPr>
              <a:t> » (Ne pas ajuster automatiquement).</a:t>
            </a:r>
          </a:p>
          <a:p>
            <a:pPr algn="just" eaLnBrk="1" hangingPunct="1"/>
            <a:endParaRPr lang="fr-FR" sz="3000" dirty="0">
              <a:latin typeface="Calibri" pitchFamily="34" charset="0"/>
            </a:endParaRPr>
          </a:p>
          <a:p>
            <a:pPr algn="just" eaLnBrk="1" hangingPunct="1"/>
            <a:r>
              <a:rPr lang="fr-FR" sz="3000" dirty="0">
                <a:latin typeface="Calibri" pitchFamily="34" charset="0"/>
              </a:rPr>
              <a:t>Faites un zoom arrière jusqu'à 100 % pour avoir un aperçu de ce que cela donnera sur votre affiche imprimée.</a:t>
            </a:r>
          </a:p>
          <a:p>
            <a:pPr eaLnBrk="1" hangingPunct="1"/>
            <a:endParaRPr lang="fr-FR" sz="3000" dirty="0">
              <a:latin typeface="Calibri" pitchFamily="34" charset="0"/>
            </a:endParaRPr>
          </a:p>
          <a:p>
            <a:pPr eaLnBrk="1" hangingPunct="1"/>
            <a:endParaRPr lang="fr-FR" sz="3000" dirty="0">
              <a:latin typeface="Calibri" pitchFamily="34" charset="0"/>
            </a:endParaRPr>
          </a:p>
          <a:p>
            <a:pPr eaLnBrk="1" hangingPunct="1"/>
            <a:endParaRPr lang="fr-FR" sz="3000" dirty="0">
              <a:latin typeface="Calibri" pitchFamily="34" charset="0"/>
            </a:endParaRPr>
          </a:p>
        </p:txBody>
      </p:sp>
      <p:sp>
        <p:nvSpPr>
          <p:cNvPr id="36" name="Rectangle 35"/>
          <p:cNvSpPr/>
          <p:nvPr/>
        </p:nvSpPr>
        <p:spPr>
          <a:xfrm>
            <a:off x="20178184" y="29255768"/>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744200836"/>
              </p:ext>
            </p:extLst>
          </p:nvPr>
        </p:nvGraphicFramePr>
        <p:xfrm>
          <a:off x="10959350" y="32205999"/>
          <a:ext cx="8407576" cy="6463709"/>
        </p:xfrm>
        <a:graphic>
          <a:graphicData uri="http://schemas.openxmlformats.org/drawingml/2006/table">
            <a:tbl>
              <a:tblPr firstRow="1" bandRow="1">
                <a:tableStyleId>{912C8C85-51F0-491E-9774-3900AFEF0FD7}</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solidFill>
                      <a:schemeClr val="accent6">
                        <a:lumMod val="75000"/>
                      </a:schemeClr>
                    </a:solidFill>
                  </a:tcPr>
                </a:tc>
                <a:tc>
                  <a:txBody>
                    <a:bodyPr/>
                    <a:lstStyle/>
                    <a:p>
                      <a:pPr algn="ctr"/>
                      <a:r>
                        <a:rPr lang="fr-FR" sz="3100" noProof="0" dirty="0"/>
                        <a:t>Entête</a:t>
                      </a:r>
                      <a:endParaRPr lang="en-US" sz="3100" dirty="0"/>
                    </a:p>
                  </a:txBody>
                  <a:tcPr marL="84076" marR="84076" marT="44577" marB="44577" anchor="ctr">
                    <a:solidFill>
                      <a:schemeClr val="accent6">
                        <a:lumMod val="75000"/>
                      </a:schemeClr>
                    </a:solidFill>
                  </a:tcPr>
                </a:tc>
                <a:tc>
                  <a:txBody>
                    <a:bodyPr/>
                    <a:lstStyle/>
                    <a:p>
                      <a:pPr algn="ctr"/>
                      <a:r>
                        <a:rPr lang="fr-FR" sz="3100" noProof="0" dirty="0"/>
                        <a:t>Entête</a:t>
                      </a:r>
                      <a:endParaRPr lang="en-US" sz="3100" dirty="0"/>
                    </a:p>
                  </a:txBody>
                  <a:tcPr marL="84076" marR="84076" marT="44577" marB="44577" anchor="ctr">
                    <a:solidFill>
                      <a:schemeClr val="accent6">
                        <a:lumMod val="75000"/>
                      </a:schemeClr>
                    </a:solidFill>
                  </a:tcPr>
                </a:tc>
                <a:tc>
                  <a:txBody>
                    <a:bodyPr/>
                    <a:lstStyle/>
                    <a:p>
                      <a:pPr algn="ctr"/>
                      <a:r>
                        <a:rPr lang="fr-FR" sz="3100" noProof="0" dirty="0"/>
                        <a:t>Entête</a:t>
                      </a:r>
                      <a:endParaRPr lang="en-US" sz="3100" dirty="0"/>
                    </a:p>
                  </a:txBody>
                  <a:tcPr marL="84076" marR="84076" marT="44577" marB="44577" anchor="ctr">
                    <a:solidFill>
                      <a:schemeClr val="accent6">
                        <a:lumMod val="75000"/>
                      </a:schemeClr>
                    </a:solidFill>
                  </a:tcP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81515" y="19894529"/>
                <a:ext cx="8407576" cy="1562077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eaLnBrk="1" hangingPunct="1"/>
                <a:r>
                  <a:rPr lang="fr-FR" sz="3000" dirty="0">
                    <a:latin typeface="Calibri" pitchFamily="34" charset="0"/>
                  </a:rPr>
                  <a:t>Cliquez ici pour insérer votre texte </a:t>
                </a:r>
                <a:r>
                  <a:rPr lang="fr-FR" sz="3000" b="1" dirty="0">
                    <a:latin typeface="Calibri" pitchFamily="34" charset="0"/>
                  </a:rPr>
                  <a:t>d'introduction</a:t>
                </a:r>
                <a:r>
                  <a:rPr lang="fr-FR" sz="3000" dirty="0">
                    <a:latin typeface="Calibri" pitchFamily="34" charset="0"/>
                  </a:rPr>
                  <a:t>. Tapez-le ou copiez-collez-le à partir de votre document Word ou d'une autre source.</a:t>
                </a:r>
              </a:p>
              <a:p>
                <a:pPr algn="just" eaLnBrk="1" hangingPunct="1"/>
                <a:r>
                  <a:rPr lang="fr-FR" sz="3000" dirty="0">
                    <a:latin typeface="Calibri" pitchFamily="34" charset="0"/>
                  </a:rPr>
                  <a:t>Cette zone de texte sera automatiquement redimensionnée en fonction de votre texte. Pour désactiver cette fonction, cliquez avec le bouton droit de la souris à l'intérieur de la zone et sélectionnez </a:t>
                </a:r>
                <a:r>
                  <a:rPr lang="fr-FR" sz="3000" b="1" dirty="0">
                    <a:latin typeface="Calibri" pitchFamily="34" charset="0"/>
                  </a:rPr>
                  <a:t>Format Shape, </a:t>
                </a:r>
                <a:r>
                  <a:rPr lang="fr-FR" sz="3000" b="1" dirty="0" err="1">
                    <a:latin typeface="Calibri" pitchFamily="34" charset="0"/>
                  </a:rPr>
                  <a:t>Text</a:t>
                </a:r>
                <a:r>
                  <a:rPr lang="fr-FR" sz="3000" b="1" dirty="0">
                    <a:latin typeface="Calibri" pitchFamily="34" charset="0"/>
                  </a:rPr>
                  <a:t> Box, </a:t>
                </a:r>
                <a:r>
                  <a:rPr lang="fr-FR" sz="3000" b="1" dirty="0" err="1">
                    <a:latin typeface="Calibri" pitchFamily="34" charset="0"/>
                  </a:rPr>
                  <a:t>Autofit</a:t>
                </a:r>
                <a:r>
                  <a:rPr lang="fr-FR" sz="3000" dirty="0">
                    <a:latin typeface="Calibri" pitchFamily="34" charset="0"/>
                  </a:rPr>
                  <a:t>, puis sélectionnez le bouton radio « Do Not </a:t>
                </a:r>
                <a:r>
                  <a:rPr lang="fr-FR" sz="3000" dirty="0" err="1">
                    <a:latin typeface="Calibri" pitchFamily="34" charset="0"/>
                  </a:rPr>
                  <a:t>Autofit</a:t>
                </a:r>
                <a:r>
                  <a:rPr lang="fr-FR" sz="3000" dirty="0">
                    <a:latin typeface="Calibri" pitchFamily="34" charset="0"/>
                  </a:rPr>
                  <a:t> ».</a:t>
                </a:r>
              </a:p>
              <a:p>
                <a:pPr algn="just" eaLnBrk="1" hangingPunct="1"/>
                <a:endParaRPr lang="fr-FR" sz="3000" dirty="0">
                  <a:latin typeface="Calibri" pitchFamily="34" charset="0"/>
                </a:endParaRPr>
              </a:p>
              <a:p>
                <a:pPr algn="just" eaLnBrk="1" hangingPunct="1"/>
                <a:r>
                  <a:rPr lang="fr-FR" sz="3000" dirty="0">
                    <a:latin typeface="Calibri" pitchFamily="34" charset="0"/>
                  </a:rPr>
                  <a:t>Pour modifier le style de police de cette zone de texte : Cliquez une fois sur la bordure pour mettre en évidence l'ensemble de la zone de texte, puis sélectionnez une autre police ou taille de police qui vous convient. Ce texte est en Calibri 30pt et est facilement lisible à une distance de 4 pieds sur une affiche A0.</a:t>
                </a:r>
              </a:p>
              <a:p>
                <a:pPr algn="just" eaLnBrk="1" hangingPunct="1"/>
                <a:endParaRPr lang="fr-FR" sz="3000" dirty="0">
                  <a:latin typeface="Calibri" pitchFamily="34" charset="0"/>
                </a:endParaRPr>
              </a:p>
              <a:p>
                <a:pPr algn="just" eaLnBrk="1" hangingPunct="1"/>
                <a:r>
                  <a:rPr lang="fr-FR" sz="3000" dirty="0">
                    <a:latin typeface="Calibri" pitchFamily="34" charset="0"/>
                  </a:rPr>
                  <a:t>Faites un zoom arrière jusqu'à 100 % pour avoir un aperçu de ce que cela donnera sur votre affiche imprimée.</a:t>
                </a:r>
              </a:p>
              <a:p>
                <a:pPr algn="just" eaLnBrk="1" hangingPunct="1"/>
                <a:endParaRPr lang="fr-FR" sz="3000" dirty="0">
                  <a:latin typeface="Calibri" pitchFamily="34" charset="0"/>
                </a:endParaRPr>
              </a:p>
              <a:p>
                <a:pPr algn="just" eaLnBrk="1" hangingPunct="1"/>
                <a:endParaRPr lang="fr-FR" sz="3000" dirty="0">
                  <a:latin typeface="Calibri" pitchFamily="34" charset="0"/>
                </a:endParaRPr>
              </a:p>
              <a:p>
                <a:pPr algn="just" eaLnBrk="1" hangingPunct="1"/>
                <a:r>
                  <a:rPr lang="fr-FR" sz="3000" dirty="0">
                    <a:latin typeface="Calibri" pitchFamily="34" charset="0"/>
                  </a:rPr>
                  <a:t>Le facteur le plus important est que les dimensions de votre modèle et de votre affiche doivent être proportionnelles :</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fr-FR" sz="3000" b="1" i="1" smtClean="0">
                                  <a:latin typeface="Cambria Math" panose="02040503050406030204" pitchFamily="18" charset="0"/>
                                </a:rPr>
                                <m:t>𝑯𝒂𝒖𝒕𝒆𝒖𝒓</m:t>
                              </m:r>
                              <m:r>
                                <a:rPr lang="fr-FR" sz="3000" b="1" i="1" smtClean="0">
                                  <a:latin typeface="Cambria Math" panose="02040503050406030204" pitchFamily="18" charset="0"/>
                                </a:rPr>
                                <m:t> </m:t>
                              </m:r>
                              <m:r>
                                <a:rPr lang="en-US" sz="3000" b="1" i="1">
                                  <a:latin typeface="Cambria Math"/>
                                </a:rPr>
                                <m:t>𝒕𝒆𝒎𝒑𝒍𝒂𝒕𝒆</m:t>
                              </m:r>
                            </m:num>
                            <m:den>
                              <m:r>
                                <a:rPr lang="fr-FR" sz="3000" b="1" i="1" smtClean="0">
                                  <a:latin typeface="Cambria Math" panose="02040503050406030204" pitchFamily="18" charset="0"/>
                                </a:rPr>
                                <m:t>𝑳𝒂𝒓𝒈𝒆𝒖𝒓</m:t>
                              </m:r>
                              <m:r>
                                <a:rPr lang="fr-FR" sz="3000" b="1" i="1" smtClean="0">
                                  <a:latin typeface="Cambria Math" panose="02040503050406030204" pitchFamily="18" charset="0"/>
                                </a:rPr>
                                <m:t> </m:t>
                              </m:r>
                              <m:r>
                                <a:rPr lang="en-US" sz="3000" b="1" i="1">
                                  <a:latin typeface="Cambria Math"/>
                                </a:rPr>
                                <m:t>𝒕𝒆𝒎𝒑𝒍𝒂𝒕𝒆</m:t>
                              </m:r>
                              <m:r>
                                <a:rPr lang="en-US" sz="3000" b="1" i="1">
                                  <a:latin typeface="Cambria Math"/>
                                </a:rPr>
                                <m:t> </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𝒉𝒂𝒖𝒕𝒆𝒖𝒓</m:t>
                              </m:r>
                              <m:r>
                                <a:rPr lang="fr-FR" sz="3000" b="1" i="1" smtClean="0">
                                  <a:latin typeface="Cambria Math" panose="02040503050406030204" pitchFamily="18" charset="0"/>
                                </a:rPr>
                                <m:t> </m:t>
                              </m:r>
                              <m:r>
                                <a:rPr lang="fr-FR" sz="3000" b="1" i="1" smtClean="0">
                                  <a:latin typeface="Cambria Math" panose="02040503050406030204" pitchFamily="18" charset="0"/>
                                </a:rPr>
                                <m:t>𝒓</m:t>
                              </m:r>
                              <m:r>
                                <a:rPr lang="fr-FR" sz="3000" b="1" i="1" smtClean="0">
                                  <a:latin typeface="Cambria Math" panose="02040503050406030204" pitchFamily="18" charset="0"/>
                                </a:rPr>
                                <m:t>é</m:t>
                              </m:r>
                              <m:r>
                                <a:rPr lang="fr-FR" sz="3000" b="1" i="1" smtClean="0">
                                  <a:latin typeface="Cambria Math" panose="02040503050406030204" pitchFamily="18" charset="0"/>
                                </a:rPr>
                                <m:t>𝒆𝒍𝒍𝒆</m:t>
                              </m:r>
                              <m:r>
                                <a:rPr lang="en-US" sz="3000" b="1" i="1">
                                  <a:latin typeface="Cambria Math"/>
                                </a:rPr>
                                <m:t> </m:t>
                              </m:r>
                            </m:num>
                            <m:den>
                              <m:r>
                                <a:rPr lang="fr-FR" sz="3000" b="1" i="1" smtClean="0">
                                  <a:latin typeface="Cambria Math" panose="02040503050406030204" pitchFamily="18" charset="0"/>
                                </a:rPr>
                                <m:t>𝑳𝒂𝒓𝒈𝒆𝒖𝒓</m:t>
                              </m:r>
                              <m:r>
                                <a:rPr lang="fr-FR" sz="3000" b="1" i="1" smtClean="0">
                                  <a:latin typeface="Cambria Math" panose="02040503050406030204" pitchFamily="18" charset="0"/>
                                </a:rPr>
                                <m:t> </m:t>
                              </m:r>
                              <m:r>
                                <a:rPr lang="fr-FR" sz="3000" b="1" i="1" smtClean="0">
                                  <a:latin typeface="Cambria Math" panose="02040503050406030204" pitchFamily="18" charset="0"/>
                                </a:rPr>
                                <m:t>𝒓</m:t>
                              </m:r>
                              <m:r>
                                <a:rPr lang="fr-FR" sz="3000" b="1" i="1" smtClean="0">
                                  <a:latin typeface="Cambria Math" panose="02040503050406030204" pitchFamily="18" charset="0"/>
                                </a:rPr>
                                <m:t>é</m:t>
                              </m:r>
                              <m:r>
                                <a:rPr lang="fr-FR" sz="3000" b="1" i="1" smtClean="0">
                                  <a:latin typeface="Cambria Math" panose="02040503050406030204" pitchFamily="18" charset="0"/>
                                </a:rPr>
                                <m:t>𝒆𝒍𝒍𝒆</m:t>
                              </m:r>
                            </m:den>
                          </m:f>
                        </m:e>
                      </m:box>
                    </m:oMath>
                  </m:oMathPara>
                </a14:m>
                <a:endParaRPr lang="en-US" sz="3000" dirty="0">
                  <a:latin typeface="+mn-lt"/>
                </a:endParaRPr>
              </a:p>
              <a:p>
                <a:pPr eaLnBrk="1" hangingPunct="1"/>
                <a:endParaRPr lang="en-US" sz="3000" dirty="0">
                  <a:latin typeface="+mn-lt"/>
                </a:endParaRPr>
              </a:p>
              <a:p>
                <a:pPr eaLnBrk="1" hangingPunct="1"/>
                <a:endParaRPr lang="en-US" sz="3000" dirty="0">
                  <a:latin typeface="+mn-lt"/>
                </a:endParaRPr>
              </a:p>
              <a:p>
                <a:pPr eaLnBrk="1" hangingPunct="1"/>
                <a:endParaRPr lang="en-US" sz="3000" dirty="0">
                  <a:latin typeface="+mn-lt"/>
                </a:endParaRPr>
              </a:p>
              <a:p>
                <a:pPr eaLnBrk="1" hangingPunct="1"/>
                <a:endParaRPr lang="en-US" sz="3000" dirty="0">
                  <a:latin typeface="+mn-lt"/>
                </a:endParaRP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81515" y="19894529"/>
                <a:ext cx="8407576" cy="15620778"/>
              </a:xfrm>
              <a:prstGeom prst="rect">
                <a:avLst/>
              </a:prstGeom>
              <a:blipFill>
                <a:blip r:embed="rId2"/>
                <a:stretch>
                  <a:fillRect l="-652" r="-652"/>
                </a:stretch>
              </a:blipFill>
              <a:ln w="12700">
                <a:solidFill>
                  <a:schemeClr val="accent1">
                    <a:lumMod val="75000"/>
                  </a:schemeClr>
                </a:solidFill>
              </a:ln>
              <a:effectLst/>
            </p:spPr>
            <p:txBody>
              <a:bodyPr/>
              <a:lstStyle/>
              <a:p>
                <a:r>
                  <a:rPr lang="fr-FR">
                    <a:noFill/>
                  </a:rPr>
                  <a:t> </a:t>
                </a:r>
              </a:p>
            </p:txBody>
          </p:sp>
        </mc:Fallback>
      </mc:AlternateContent>
      <p:sp>
        <p:nvSpPr>
          <p:cNvPr id="45" name="Rectangle 44"/>
          <p:cNvSpPr/>
          <p:nvPr/>
        </p:nvSpPr>
        <p:spPr>
          <a:xfrm>
            <a:off x="10929850" y="19002982"/>
            <a:ext cx="8407576" cy="89154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fr-FR" sz="5400" b="1" noProof="0" dirty="0">
                <a:solidFill>
                  <a:schemeClr val="accent3">
                    <a:lumMod val="20000"/>
                    <a:lumOff val="80000"/>
                  </a:schemeClr>
                </a:solidFill>
              </a:rPr>
              <a:t>Résultats</a:t>
            </a:r>
          </a:p>
        </p:txBody>
      </p:sp>
      <p:sp>
        <p:nvSpPr>
          <p:cNvPr id="51" name="Text Box 180"/>
          <p:cNvSpPr txBox="1">
            <a:spLocks noChangeArrowheads="1"/>
          </p:cNvSpPr>
          <p:nvPr/>
        </p:nvSpPr>
        <p:spPr bwMode="auto">
          <a:xfrm>
            <a:off x="1711118" y="38389768"/>
            <a:ext cx="2940434" cy="82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a:t>
            </a:r>
            <a:r>
              <a:rPr lang="en-US" sz="2400" dirty="0" err="1">
                <a:latin typeface="Calibri" pitchFamily="34" charset="0"/>
              </a:rPr>
              <a:t>Étiquette</a:t>
            </a:r>
            <a:r>
              <a:rPr lang="en-US" sz="2400" dirty="0">
                <a:latin typeface="Calibri" pitchFamily="34" charset="0"/>
              </a:rPr>
              <a:t> </a:t>
            </a:r>
            <a:r>
              <a:rPr lang="en-US" sz="2400" dirty="0" err="1">
                <a:latin typeface="Calibri" pitchFamily="34" charset="0"/>
              </a:rPr>
              <a:t>en</a:t>
            </a:r>
            <a:r>
              <a:rPr lang="en-US" sz="2400" dirty="0">
                <a:latin typeface="Calibri" pitchFamily="34" charset="0"/>
              </a:rPr>
              <a:t> </a:t>
            </a:r>
          </a:p>
          <a:p>
            <a:pPr eaLnBrk="1" hangingPunct="1"/>
            <a:r>
              <a:rPr lang="en-US" sz="2400" dirty="0">
                <a:latin typeface="Calibri" pitchFamily="34" charset="0"/>
              </a:rPr>
              <a:t>Calibri 24pt.</a:t>
            </a:r>
          </a:p>
        </p:txBody>
      </p:sp>
      <p:sp>
        <p:nvSpPr>
          <p:cNvPr id="52" name="Text Box 181"/>
          <p:cNvSpPr txBox="1">
            <a:spLocks noChangeArrowheads="1"/>
          </p:cNvSpPr>
          <p:nvPr/>
        </p:nvSpPr>
        <p:spPr bwMode="auto">
          <a:xfrm>
            <a:off x="6335284" y="38389768"/>
            <a:ext cx="2940434" cy="826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a:t>
            </a:r>
            <a:r>
              <a:rPr lang="en-US" sz="2400" dirty="0" err="1">
                <a:latin typeface="Calibri" pitchFamily="34" charset="0"/>
              </a:rPr>
              <a:t>Étiquette</a:t>
            </a:r>
            <a:r>
              <a:rPr lang="en-US" sz="2400" dirty="0">
                <a:latin typeface="Calibri" pitchFamily="34" charset="0"/>
              </a:rPr>
              <a:t> </a:t>
            </a:r>
            <a:r>
              <a:rPr lang="en-US" sz="2400" dirty="0" err="1">
                <a:latin typeface="Calibri" pitchFamily="34" charset="0"/>
              </a:rPr>
              <a:t>en</a:t>
            </a:r>
            <a:r>
              <a:rPr lang="en-US" sz="2400" dirty="0">
                <a:latin typeface="Calibri" pitchFamily="34" charset="0"/>
              </a:rPr>
              <a:t> </a:t>
            </a:r>
          </a:p>
          <a:p>
            <a:pPr eaLnBrk="1" hangingPunct="1"/>
            <a:r>
              <a:rPr lang="en-US" sz="2400" dirty="0">
                <a:latin typeface="Calibri" pitchFamily="34" charset="0"/>
              </a:rPr>
              <a:t>Calibri 24pt.</a:t>
            </a:r>
          </a:p>
        </p:txBody>
      </p:sp>
      <p:sp>
        <p:nvSpPr>
          <p:cNvPr id="53" name="Text Box 180"/>
          <p:cNvSpPr txBox="1">
            <a:spLocks noChangeArrowheads="1"/>
          </p:cNvSpPr>
          <p:nvPr/>
        </p:nvSpPr>
        <p:spPr bwMode="auto">
          <a:xfrm>
            <a:off x="10869443" y="31537305"/>
            <a:ext cx="4264194"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a:t>
            </a:r>
            <a:r>
              <a:rPr lang="en-US" sz="2400" dirty="0" err="1">
                <a:latin typeface="Calibri" pitchFamily="34" charset="0"/>
              </a:rPr>
              <a:t>Étiquette</a:t>
            </a:r>
            <a:r>
              <a:rPr lang="en-US" sz="2400" dirty="0">
                <a:latin typeface="Calibri" pitchFamily="34" charset="0"/>
              </a:rPr>
              <a:t> </a:t>
            </a:r>
            <a:r>
              <a:rPr lang="en-US" sz="2400" dirty="0" err="1">
                <a:latin typeface="Calibri" pitchFamily="34" charset="0"/>
              </a:rPr>
              <a:t>en</a:t>
            </a:r>
            <a:r>
              <a:rPr lang="en-US" sz="2400" dirty="0">
                <a:latin typeface="Calibri" pitchFamily="34" charset="0"/>
              </a:rPr>
              <a:t> Calibri 24pt</a:t>
            </a:r>
          </a:p>
        </p:txBody>
      </p:sp>
      <p:graphicFrame>
        <p:nvGraphicFramePr>
          <p:cNvPr id="3" name="Chart 2"/>
          <p:cNvGraphicFramePr/>
          <p:nvPr>
            <p:extLst>
              <p:ext uri="{D42A27DB-BD31-4B8C-83A1-F6EECF244321}">
                <p14:modId xmlns:p14="http://schemas.microsoft.com/office/powerpoint/2010/main" val="278135279"/>
              </p:ext>
            </p:extLst>
          </p:nvPr>
        </p:nvGraphicFramePr>
        <p:xfrm>
          <a:off x="20208661" y="9132148"/>
          <a:ext cx="8407576" cy="8076380"/>
        </p:xfrm>
        <a:graphic>
          <a:graphicData uri="http://schemas.openxmlformats.org/drawingml/2006/chart">
            <c:chart xmlns:c="http://schemas.openxmlformats.org/drawingml/2006/chart" xmlns:r="http://schemas.openxmlformats.org/officeDocument/2006/relationships" r:id="rId3"/>
          </a:graphicData>
        </a:graphic>
      </p:graphicFrame>
      <p:sp>
        <p:nvSpPr>
          <p:cNvPr id="37" name="Text Box 180"/>
          <p:cNvSpPr txBox="1">
            <a:spLocks noChangeArrowheads="1"/>
          </p:cNvSpPr>
          <p:nvPr/>
        </p:nvSpPr>
        <p:spPr bwMode="auto">
          <a:xfrm>
            <a:off x="19942951" y="17935563"/>
            <a:ext cx="5005294"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fr-FR" sz="2400" b="1" dirty="0">
                <a:latin typeface="Calibri" pitchFamily="34" charset="0"/>
              </a:rPr>
              <a:t>Graphique 1. </a:t>
            </a:r>
            <a:r>
              <a:rPr lang="fr-FR" sz="2400" dirty="0">
                <a:latin typeface="Calibri" pitchFamily="34" charset="0"/>
              </a:rPr>
              <a:t>Étiquette en Calibri 24pt</a:t>
            </a:r>
            <a:r>
              <a:rPr lang="en-US" sz="2400" dirty="0">
                <a:latin typeface="Calibri" pitchFamily="34" charset="0"/>
              </a:rPr>
              <a:t>.</a:t>
            </a:r>
          </a:p>
        </p:txBody>
      </p:sp>
      <p:pic>
        <p:nvPicPr>
          <p:cNvPr id="8" name="Image 7">
            <a:extLst>
              <a:ext uri="{FF2B5EF4-FFF2-40B4-BE49-F238E27FC236}">
                <a16:creationId xmlns:a16="http://schemas.microsoft.com/office/drawing/2014/main" id="{B3B1D029-3C52-D8B4-4B45-A10651E42DDC}"/>
              </a:ext>
            </a:extLst>
          </p:cNvPr>
          <p:cNvPicPr>
            <a:picLocks noChangeAspect="1"/>
          </p:cNvPicPr>
          <p:nvPr/>
        </p:nvPicPr>
        <p:blipFill>
          <a:blip r:embed="rId4"/>
          <a:stretch>
            <a:fillRect/>
          </a:stretch>
        </p:blipFill>
        <p:spPr>
          <a:xfrm>
            <a:off x="955974" y="1351488"/>
            <a:ext cx="4148175" cy="2105044"/>
          </a:xfrm>
          <a:prstGeom prst="rect">
            <a:avLst/>
          </a:prstGeom>
        </p:spPr>
      </p:pic>
      <p:pic>
        <p:nvPicPr>
          <p:cNvPr id="1026" name="Picture 2" descr="Comprendre l'intelligence artificielle dans l'industrie manufacturière">
            <a:extLst>
              <a:ext uri="{FF2B5EF4-FFF2-40B4-BE49-F238E27FC236}">
                <a16:creationId xmlns:a16="http://schemas.microsoft.com/office/drawing/2014/main" id="{E60A80B6-312E-AD13-C46E-9A732734FB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1118" y="35677577"/>
            <a:ext cx="3599530" cy="252504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I. for Smarter Factories: The World of Industrial Artificial Intelligence  | NIST">
            <a:extLst>
              <a:ext uri="{FF2B5EF4-FFF2-40B4-BE49-F238E27FC236}">
                <a16:creationId xmlns:a16="http://schemas.microsoft.com/office/drawing/2014/main" id="{13ACAF7E-9FC3-9893-3A01-4590A9A4201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96707" y="35619153"/>
            <a:ext cx="3792383" cy="2536735"/>
          </a:xfrm>
          <a:prstGeom prst="rect">
            <a:avLst/>
          </a:prstGeom>
          <a:noFill/>
          <a:extLst>
            <a:ext uri="{909E8E84-426E-40DD-AFC4-6F175D3DCCD1}">
              <a14:hiddenFill xmlns:a14="http://schemas.microsoft.com/office/drawing/2010/main">
                <a:solidFill>
                  <a:srgbClr val="FFFFFF"/>
                </a:solidFill>
              </a14:hiddenFill>
            </a:ext>
          </a:extLst>
        </p:spPr>
      </p:pic>
      <p:pic>
        <p:nvPicPr>
          <p:cNvPr id="16" name="Image 15">
            <a:extLst>
              <a:ext uri="{FF2B5EF4-FFF2-40B4-BE49-F238E27FC236}">
                <a16:creationId xmlns:a16="http://schemas.microsoft.com/office/drawing/2014/main" id="{7EFEB67D-9F70-2A5E-39F6-F1CB96A0AC9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773997" y="1480481"/>
            <a:ext cx="5502659" cy="2105044"/>
          </a:xfrm>
          <a:prstGeom prst="rect">
            <a:avLst/>
          </a:prstGeom>
          <a:noFill/>
        </p:spPr>
      </p:pic>
      <p:sp>
        <p:nvSpPr>
          <p:cNvPr id="6" name="AutoShape 2">
            <a:extLst>
              <a:ext uri="{FF2B5EF4-FFF2-40B4-BE49-F238E27FC236}">
                <a16:creationId xmlns:a16="http://schemas.microsoft.com/office/drawing/2014/main" id="{AEA69BB8-844A-9605-56F3-3885C779112C}"/>
              </a:ext>
            </a:extLst>
          </p:cNvPr>
          <p:cNvSpPr>
            <a:spLocks noChangeAspect="1" noChangeArrowheads="1"/>
          </p:cNvSpPr>
          <p:nvPr/>
        </p:nvSpPr>
        <p:spPr bwMode="auto">
          <a:xfrm>
            <a:off x="14981238" y="212439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9" name="AutoShape 6">
            <a:extLst>
              <a:ext uri="{FF2B5EF4-FFF2-40B4-BE49-F238E27FC236}">
                <a16:creationId xmlns:a16="http://schemas.microsoft.com/office/drawing/2014/main" id="{8C7DE03E-C26E-7463-F9C3-F9AB59D3D6CA}"/>
              </a:ext>
            </a:extLst>
          </p:cNvPr>
          <p:cNvSpPr>
            <a:spLocks noChangeAspect="1" noChangeArrowheads="1"/>
          </p:cNvSpPr>
          <p:nvPr/>
        </p:nvSpPr>
        <p:spPr bwMode="auto">
          <a:xfrm>
            <a:off x="15133638" y="213963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5A84FEC-29CC-4963-AE5A-5D1A6D3C9787}">
  <we:reference id="wa200003964" version="1.0.0.0" store="fr-FR" storeType="OMEX"/>
  <we:alternateReferences>
    <we:reference id="WA200003964" version="1.0.0.0" store="WA200003964"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2810</TotalTime>
  <Words>1066</Words>
  <Application>Microsoft Office PowerPoint</Application>
  <PresentationFormat>Personnalisé</PresentationFormat>
  <Paragraphs>94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Cambria Math</vt:lpstr>
      <vt:lpstr>Office Theme</vt:lpstr>
      <vt:lpstr>Présentation PowerPoint</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intissar salhi</dc:creator>
  <dc:description>Quality poster printing
www.genigraphics.com
1-800-790-4001</dc:description>
  <cp:lastModifiedBy>KHALIFA MANSOURI</cp:lastModifiedBy>
  <cp:revision>84</cp:revision>
  <cp:lastPrinted>2013-02-12T02:21:55Z</cp:lastPrinted>
  <dcterms:created xsi:type="dcterms:W3CDTF">2013-02-10T21:14:48Z</dcterms:created>
  <dcterms:modified xsi:type="dcterms:W3CDTF">2025-06-11T09:29:49Z</dcterms:modified>
</cp:coreProperties>
</file>